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avi" ContentType="video/x-msvide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63" r:id="rId2"/>
    <p:sldId id="264" r:id="rId3"/>
    <p:sldId id="266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56" r:id="rId12"/>
    <p:sldId id="260" r:id="rId13"/>
    <p:sldId id="257" r:id="rId14"/>
    <p:sldId id="258" r:id="rId15"/>
    <p:sldId id="259" r:id="rId16"/>
    <p:sldId id="261" r:id="rId17"/>
    <p:sldId id="262" r:id="rId18"/>
    <p:sldId id="282" r:id="rId19"/>
    <p:sldId id="274" r:id="rId20"/>
    <p:sldId id="275" r:id="rId21"/>
    <p:sldId id="276" r:id="rId22"/>
    <p:sldId id="277" r:id="rId23"/>
    <p:sldId id="278" r:id="rId24"/>
    <p:sldId id="281" r:id="rId25"/>
    <p:sldId id="279" r:id="rId26"/>
    <p:sldId id="28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1" autoAdjust="0"/>
    <p:restoredTop sz="94660"/>
  </p:normalViewPr>
  <p:slideViewPr>
    <p:cSldViewPr snapToGrid="0">
      <p:cViewPr varScale="1">
        <p:scale>
          <a:sx n="82" d="100"/>
          <a:sy n="82" d="100"/>
        </p:scale>
        <p:origin x="9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.tm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mp>
</file>

<file path=ppt/media/image20.png>
</file>

<file path=ppt/media/image21.tiff>
</file>

<file path=ppt/media/image22.tiff>
</file>

<file path=ppt/media/image23.tiff>
</file>

<file path=ppt/media/image24.tiff>
</file>

<file path=ppt/media/image25.png>
</file>

<file path=ppt/media/image26.png>
</file>

<file path=ppt/media/image26.tmp>
</file>

<file path=ppt/media/image27.tmp>
</file>

<file path=ppt/media/image28.tmp>
</file>

<file path=ppt/media/image29.tmp>
</file>

<file path=ppt/media/image3.tmp>
</file>

<file path=ppt/media/image30.tmp>
</file>

<file path=ppt/media/image31.tmp>
</file>

<file path=ppt/media/image32.tmp>
</file>

<file path=ppt/media/image33.tmp>
</file>

<file path=ppt/media/image34.tmp>
</file>

<file path=ppt/media/image35.tmp>
</file>

<file path=ppt/media/image36.tiff>
</file>

<file path=ppt/media/image37.tmp>
</file>

<file path=ppt/media/image38.png>
</file>

<file path=ppt/media/image4.tmp>
</file>

<file path=ppt/media/image5.tmp>
</file>

<file path=ppt/media/image6.tmp>
</file>

<file path=ppt/media/image7.tiff>
</file>

<file path=ppt/media/image8.jpeg>
</file>

<file path=ppt/media/image9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F4AECE-7485-4A7E-92B5-2C3D5C091E2E}" type="datetimeFigureOut">
              <a:rPr lang="en-US" smtClean="0"/>
              <a:t>11/16/2020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221DD1-7F72-494A-97D9-5C396C9CA2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35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E246D-9856-4D26-B8F5-503C0D6AEA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8ABBC9-674F-464E-A597-00976CC44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5E0EA4-C8E4-44D8-901E-B9BF128B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2A151-559E-4BB9-B8E4-32CF6856A353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D051DF-6647-4D33-BE43-47577BA00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F4811-7C19-4235-BE51-AF0758E83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1243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87FE-DF35-4344-90C5-3DD87E413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EB43E3-AB1D-46FD-8D54-29E9186855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B4511-A394-4BEE-BCD0-2F183A677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14FCCA-00A0-4EF8-9569-FC3212A15BB1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4A37F0-4EDE-401E-B5C6-6648A7703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22BE53-6295-4372-86F6-E95E8DD4F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96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F9606D-2D59-4991-A112-6059C2FA7F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BAAEF5-93EE-48B8-BC1F-CDCF8F6DDD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2A5068-AEAF-4876-8C79-A8F9DCFEC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F96780-2E34-4129-A1CC-565EFBA6A2D8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374F8-F051-4A79-941B-B7E8A4B65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3BE3B-D65F-4F3E-AA5C-B70473389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73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AF29B1-5888-471A-BC44-5CED42C4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3DC16-D47C-44FD-92DA-DA61F18A20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A73E5D-1CD1-4DBA-9C19-C031322B5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0B701-0D31-4328-A8F0-AF4C67ECA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948ED-480B-4926-80C6-89B726AF6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6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C2698-7C8A-42B4-92BA-7B3AD16DCC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A8B909-AE9F-411E-AE2B-B933E3C6D5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40E60-4BE8-4722-B50F-2CB2D2499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132C07-8F2C-4EC9-82E8-F5FFCCBABCA0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82038-79F0-4302-A59D-652C567C6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F97A5C-4078-43F4-9094-053CCEF18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882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5AA98-841A-44DB-8756-D03F2CFB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FA849-9989-4FAB-8F10-A063973878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984CBE-21D0-4A55-8B33-4CAD63EA21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E7ACEB-7B9B-4906-882D-864D634D9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E8F86-DAD6-4BF5-8E41-524B955CE795}" type="datetime1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3B4A1F-6E86-46EA-BE61-D2EEDB490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937D7-1C6D-4841-AE01-115DA7223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304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24B7C-2FE9-4184-8AE0-A5E9D84C3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9707B-E85D-4859-859A-B6BD6B8EE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A279E-011B-4906-84A7-3B555C632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5C4D2A-1CCD-4739-8EDD-C7340F6AC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019F46-B5A4-4DCA-B785-1CFE3EDA77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86F132-A3DA-4A22-827C-C09A314668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43BCA0-4483-46C9-BBFF-6314112C396B}" type="datetime1">
              <a:rPr lang="en-US" smtClean="0"/>
              <a:t>11/16/2020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35DC1A-4028-443F-B8A6-DD513AB86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CE00141-0F39-4F41-B78D-5F33C10C6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949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6AB23D-5AC4-4A71-9322-6357F992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F1B187-D16A-42AF-8D68-09816E8F9D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27D7D4-4C27-4E7E-A66B-387D69657175}" type="datetime1">
              <a:rPr lang="en-US" smtClean="0"/>
              <a:t>11/16/2020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48ECC-9906-4D11-AFCC-0F7B88322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A3FAA-D774-40DF-81C7-C415859FE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93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574E11C-ABB3-45AC-A802-A33D44A49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266194-A8B3-45E8-8291-8CADDB2BC82C}" type="datetime1">
              <a:rPr lang="en-US" smtClean="0"/>
              <a:t>11/16/2020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4DFF93-7BC8-4C76-84B1-F43DAB5FF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7857A-B239-4953-A1CD-1EC6FA6FE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63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B3E35-F0DE-4E3F-B102-D730E12E6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4D35C-3774-4BE3-96CF-E8999A4D6D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752FF9-713C-4761-A198-9ACF934188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62249-5991-471D-B4F4-5FC9AADBA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11C5C9-A4BA-4957-970D-F9ED2EEB3504}" type="datetime1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15D117-B025-4F78-9DD2-9DDB895EE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7787EB-FEFB-4A6F-9B8D-4DA23C2FB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256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5718-F55D-43ED-BCA8-AF0040594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1F7B86-1B23-4413-ACC0-BD9AE9384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97AE5-4C83-4E5C-A4D1-A8D65637DD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ECD15C-5993-4784-8AEC-0D21CE152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D16428-FE73-48B1-A5D5-1902FB185491}" type="datetime1">
              <a:rPr lang="en-US" smtClean="0"/>
              <a:t>11/16/2020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D20BA-197D-4B0A-972E-315F07BB3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A5854B-CA1A-42E1-A7DF-C01C17206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152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F11303-75AC-4FCC-AA04-759365F88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5090A-E646-4CDE-A47B-3D55B8291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316FF4-3501-4A8E-ABAA-EE68F025A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2A52F-9582-4239-8F11-3E0E5F55713F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6392E0-92E3-4714-97FF-4353BE5BB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ABCF8-9594-4C21-8A09-734B2F3B0A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F6F077-6DFA-48B6-A641-381F6AD07A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09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25.png"/><Relationship Id="rId4" Type="http://schemas.openxmlformats.org/officeDocument/2006/relationships/image" Target="../media/image24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m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tm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mp"/><Relationship Id="rId2" Type="http://schemas.openxmlformats.org/officeDocument/2006/relationships/image" Target="../media/image28.tmp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tmp"/><Relationship Id="rId2" Type="http://schemas.openxmlformats.org/officeDocument/2006/relationships/image" Target="../media/image30.t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tmp"/><Relationship Id="rId5" Type="http://schemas.openxmlformats.org/officeDocument/2006/relationships/image" Target="../media/image33.tmp"/><Relationship Id="rId4" Type="http://schemas.openxmlformats.org/officeDocument/2006/relationships/image" Target="../media/image32.tmp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7.tmp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6" Type="http://schemas.openxmlformats.org/officeDocument/2006/relationships/image" Target="../media/image34.tmp"/><Relationship Id="rId5" Type="http://schemas.openxmlformats.org/officeDocument/2006/relationships/image" Target="../media/image36.tiff"/><Relationship Id="rId4" Type="http://schemas.openxmlformats.org/officeDocument/2006/relationships/image" Target="../media/image35.tm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91CDA-1C86-4EA1-B082-E5356D11C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PIV with Light Field Microscopy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BA516-E93B-412A-9CA6-E0C7B4C64A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722" y="1729557"/>
            <a:ext cx="10515600" cy="4351338"/>
          </a:xfrm>
        </p:spPr>
        <p:txBody>
          <a:bodyPr/>
          <a:lstStyle/>
          <a:p>
            <a:r>
              <a:rPr lang="en-US" dirty="0"/>
              <a:t>Light field microscopy is a useful tool that allows </a:t>
            </a:r>
            <a:r>
              <a:rPr lang="en-US" dirty="0" err="1"/>
              <a:t>microscopists</a:t>
            </a:r>
            <a:r>
              <a:rPr lang="en-US" dirty="0"/>
              <a:t> to collect three-dimensional information about a scene in a single snapshot.</a:t>
            </a:r>
          </a:p>
          <a:p>
            <a:r>
              <a:rPr lang="en-US" dirty="0"/>
              <a:t>Combine Light field microscopy with PIV, 3D velocity filed information can be conducted from two snapshots.</a:t>
            </a:r>
          </a:p>
          <a:p>
            <a:pPr marL="0" indent="0">
              <a:buNone/>
            </a:pPr>
            <a:r>
              <a:rPr lang="en-US" dirty="0"/>
              <a:t>                                                                      ------------------------------Liu Hong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C071CA-CE1E-44F7-9FEE-EAF32F24F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34335-E4F4-4E7D-9AE3-D2285A15664A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7776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Old document just for refocusing testing  about the software and coding.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8844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3651F-221B-41D9-B72D-1EF78A3DDE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1. Import </a:t>
            </a:r>
            <a:br>
              <a:rPr lang="en-US" sz="3200" dirty="0"/>
            </a:br>
            <a:r>
              <a:rPr lang="en-US" sz="3200" dirty="0"/>
              <a:t>2. </a:t>
            </a:r>
            <a:r>
              <a:rPr lang="en-US" sz="3200" dirty="0" err="1"/>
              <a:t>Microlens</a:t>
            </a:r>
            <a:r>
              <a:rPr lang="en-US" sz="3200" dirty="0"/>
              <a:t> Calibration, </a:t>
            </a:r>
            <a:br>
              <a:rPr lang="en-US" sz="3200" dirty="0"/>
            </a:br>
            <a:r>
              <a:rPr lang="en-US" sz="3200" dirty="0"/>
              <a:t>3. Radiance Array Formation</a:t>
            </a:r>
            <a:br>
              <a:rPr lang="en-US" sz="3200" dirty="0"/>
            </a:br>
            <a:r>
              <a:rPr lang="en-US" sz="3200" dirty="0"/>
              <a:t>4. Computational Imaging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09F229-8851-4951-B76F-A48E78DDD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A33EE-7372-460D-BFB3-9274CDC60342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377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7A3093A-D2A7-4CA3-956B-2790355A91A6}"/>
              </a:ext>
            </a:extLst>
          </p:cNvPr>
          <p:cNvSpPr/>
          <p:nvPr/>
        </p:nvSpPr>
        <p:spPr>
          <a:xfrm>
            <a:off x="412680" y="378585"/>
            <a:ext cx="13308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Import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7449421-93DB-46CE-9386-B790B7DD4497}"/>
              </a:ext>
            </a:extLst>
          </p:cNvPr>
          <p:cNvSpPr/>
          <p:nvPr/>
        </p:nvSpPr>
        <p:spPr>
          <a:xfrm>
            <a:off x="412680" y="1132730"/>
            <a:ext cx="305750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NimbusRomNo9L-Regu"/>
              </a:rPr>
              <a:t>calibration image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3AF556-3463-4CC0-9078-305F04466C1E}"/>
              </a:ext>
            </a:extLst>
          </p:cNvPr>
          <p:cNvSpPr/>
          <p:nvPr/>
        </p:nvSpPr>
        <p:spPr>
          <a:xfrm>
            <a:off x="412680" y="1886875"/>
            <a:ext cx="285969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>
                <a:latin typeface="NimbusRomNo9L-Regu"/>
              </a:rPr>
              <a:t>plenoptic</a:t>
            </a:r>
            <a:r>
              <a:rPr lang="en-US" sz="3200" dirty="0">
                <a:latin typeface="NimbusRomNo9L-Regu"/>
              </a:rPr>
              <a:t> image</a:t>
            </a:r>
            <a:endParaRPr lang="en-US" sz="32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DBF6BA-B358-4A4D-816C-E78C3EAC43DD}"/>
              </a:ext>
            </a:extLst>
          </p:cNvPr>
          <p:cNvSpPr/>
          <p:nvPr/>
        </p:nvSpPr>
        <p:spPr>
          <a:xfrm>
            <a:off x="503324" y="2735286"/>
            <a:ext cx="981595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FF0000"/>
                </a:solidFill>
                <a:latin typeface="NimbusRomNo9L-Regu"/>
              </a:rPr>
              <a:t>magnification at the nominal focal plane(</a:t>
            </a:r>
            <a:r>
              <a:rPr lang="en-US" dirty="0"/>
              <a:t>focal length of the main lens</a:t>
            </a:r>
            <a:r>
              <a:rPr lang="en-US" sz="3200" dirty="0">
                <a:solidFill>
                  <a:srgbClr val="FF0000"/>
                </a:solidFill>
                <a:latin typeface="NimbusRomNo9L-Regu"/>
              </a:rPr>
              <a:t>)</a:t>
            </a:r>
            <a:endParaRPr lang="en-US" sz="3200" dirty="0">
              <a:solidFill>
                <a:srgbClr val="FF0000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7E016F-809E-42B0-839C-3B458B6D98B4}"/>
              </a:ext>
            </a:extLst>
          </p:cNvPr>
          <p:cNvSpPr/>
          <p:nvPr/>
        </p:nvSpPr>
        <p:spPr>
          <a:xfrm>
            <a:off x="412680" y="3583697"/>
            <a:ext cx="9090181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NimbusRomNo9L-Regu"/>
              </a:rPr>
              <a:t>focal length of the </a:t>
            </a:r>
            <a:r>
              <a:rPr lang="en-US" sz="3200" dirty="0" err="1">
                <a:latin typeface="NimbusRomNo9L-Regu"/>
              </a:rPr>
              <a:t>microlens</a:t>
            </a:r>
            <a:r>
              <a:rPr lang="en-US" sz="3200" dirty="0">
                <a:latin typeface="NimbusRomNo9L-Regu"/>
              </a:rPr>
              <a:t> array</a:t>
            </a:r>
          </a:p>
          <a:p>
            <a:r>
              <a:rPr lang="en-US" sz="3200" dirty="0">
                <a:latin typeface="NimbusRomNo9L-Regu"/>
              </a:rPr>
              <a:t>(Just pick one or choose other camera, then we need </a:t>
            </a:r>
          </a:p>
          <a:p>
            <a:r>
              <a:rPr lang="en-US" sz="3200" dirty="0">
                <a:latin typeface="NimbusRomNo9L-Regu"/>
              </a:rPr>
              <a:t>the technical information of that </a:t>
            </a:r>
            <a:r>
              <a:rPr lang="en-US" sz="3200" dirty="0" err="1">
                <a:latin typeface="NimbusRomNo9L-Regu"/>
              </a:rPr>
              <a:t>microlens</a:t>
            </a:r>
            <a:r>
              <a:rPr lang="en-US" sz="3200" dirty="0">
                <a:latin typeface="NimbusRomNo9L-Regu"/>
              </a:rPr>
              <a:t>)</a:t>
            </a:r>
            <a:endParaRPr lang="en-US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7CEE13-7BA1-4B3D-B408-A6E492D3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4F4F56-09E3-49F0-87BC-49598453FEF3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1772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247BB6C-FD84-4BB3-83F0-A68E4C820042}"/>
              </a:ext>
            </a:extLst>
          </p:cNvPr>
          <p:cNvSpPr/>
          <p:nvPr/>
        </p:nvSpPr>
        <p:spPr>
          <a:xfrm>
            <a:off x="356479" y="340878"/>
            <a:ext cx="7112075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 err="1"/>
              <a:t>Microlens</a:t>
            </a:r>
            <a:r>
              <a:rPr lang="en-US" sz="3200" dirty="0"/>
              <a:t> calibration</a:t>
            </a:r>
            <a:endParaRPr lang="en-US" sz="3200" dirty="0">
              <a:latin typeface="NimbusRomNo9L-Regu"/>
            </a:endParaRPr>
          </a:p>
          <a:p>
            <a:endParaRPr lang="en-US" sz="3200" dirty="0">
              <a:latin typeface="NimbusRomNo9L-Regu"/>
            </a:endParaRPr>
          </a:p>
          <a:p>
            <a:r>
              <a:rPr lang="en-US" sz="3200" dirty="0">
                <a:latin typeface="NimbusRomNo9L-Regu"/>
              </a:rPr>
              <a:t>determine the center of each </a:t>
            </a:r>
            <a:r>
              <a:rPr lang="en-US" sz="3200" dirty="0" err="1">
                <a:latin typeface="NimbusRomNo9L-Regu"/>
              </a:rPr>
              <a:t>microimage</a:t>
            </a:r>
            <a:endParaRPr lang="en-US" sz="3200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2C292FD-818E-4FD2-9078-36023FACF1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32E2BE-C574-41F4-8572-E3DC0013EA29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03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C922532-A37C-4C6A-ABC9-135D64ECFEDE}"/>
              </a:ext>
            </a:extLst>
          </p:cNvPr>
          <p:cNvSpPr/>
          <p:nvPr/>
        </p:nvSpPr>
        <p:spPr>
          <a:xfrm>
            <a:off x="490541" y="331451"/>
            <a:ext cx="440421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latin typeface="NimbusRomNo9L-ReguItal"/>
              </a:rPr>
              <a:t>Radiance array formation</a:t>
            </a:r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5E2DFC-ED88-4537-9D94-EB4F45E7D610}"/>
              </a:ext>
            </a:extLst>
          </p:cNvPr>
          <p:cNvSpPr/>
          <p:nvPr/>
        </p:nvSpPr>
        <p:spPr>
          <a:xfrm>
            <a:off x="490541" y="1163913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>
                <a:latin typeface="NimbusRomNo9L-Regu"/>
              </a:rPr>
              <a:t>from the raw </a:t>
            </a:r>
            <a:r>
              <a:rPr lang="en-US" sz="2000" dirty="0" err="1">
                <a:latin typeface="NimbusRomNo9L-Regu"/>
              </a:rPr>
              <a:t>plenoptic</a:t>
            </a:r>
            <a:r>
              <a:rPr lang="en-US" sz="2000" dirty="0">
                <a:latin typeface="NimbusRomNo9L-Regu"/>
              </a:rPr>
              <a:t> image into a 4D radiance array</a:t>
            </a:r>
            <a:endParaRPr lang="en-US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50860B-0D02-4219-82F8-F399E461E035}"/>
              </a:ext>
            </a:extLst>
          </p:cNvPr>
          <p:cNvSpPr/>
          <p:nvPr/>
        </p:nvSpPr>
        <p:spPr>
          <a:xfrm>
            <a:off x="490541" y="1811710"/>
            <a:ext cx="21864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RMTMI"/>
              </a:rPr>
              <a:t>(</a:t>
            </a:r>
            <a:r>
              <a:rPr lang="en-US" dirty="0">
                <a:latin typeface="NimbusRomNo9L-ReguItal"/>
              </a:rPr>
              <a:t>u</a:t>
            </a:r>
            <a:r>
              <a:rPr lang="en-US" dirty="0">
                <a:latin typeface="RMTMI"/>
              </a:rPr>
              <a:t>, v, </a:t>
            </a:r>
            <a:r>
              <a:rPr lang="en-US" dirty="0">
                <a:latin typeface="NimbusRomNo9L-ReguItal"/>
              </a:rPr>
              <a:t>s</a:t>
            </a:r>
            <a:r>
              <a:rPr lang="en-US" dirty="0">
                <a:latin typeface="RMTMI"/>
              </a:rPr>
              <a:t>, </a:t>
            </a:r>
            <a:r>
              <a:rPr lang="en-US" dirty="0">
                <a:latin typeface="NimbusRomNo9L-ReguItal"/>
              </a:rPr>
              <a:t>t</a:t>
            </a:r>
            <a:r>
              <a:rPr lang="en-US" dirty="0">
                <a:latin typeface="RMTMI"/>
              </a:rPr>
              <a:t>) </a:t>
            </a:r>
            <a:r>
              <a:rPr lang="en-US" dirty="0">
                <a:latin typeface="NimbusRomNo9L-Regu"/>
              </a:rPr>
              <a:t>coordinates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6FF9D-47F8-44F9-BBD2-C7B373C7E15F}"/>
              </a:ext>
            </a:extLst>
          </p:cNvPr>
          <p:cNvSpPr/>
          <p:nvPr/>
        </p:nvSpPr>
        <p:spPr>
          <a:xfrm>
            <a:off x="3346863" y="174185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NimbusRomNo9L-Regu"/>
              </a:rPr>
              <a:t>The</a:t>
            </a:r>
            <a:r>
              <a:rPr lang="en-US" dirty="0">
                <a:solidFill>
                  <a:srgbClr val="FF0000"/>
                </a:solidFill>
                <a:latin typeface="RMTMI"/>
              </a:rPr>
              <a:t>(</a:t>
            </a:r>
            <a:r>
              <a:rPr lang="en-US" dirty="0">
                <a:solidFill>
                  <a:srgbClr val="FF0000"/>
                </a:solidFill>
                <a:latin typeface="NimbusRomNo9L-ReguItal"/>
              </a:rPr>
              <a:t>u</a:t>
            </a:r>
            <a:r>
              <a:rPr lang="en-US" dirty="0">
                <a:solidFill>
                  <a:srgbClr val="FF0000"/>
                </a:solidFill>
                <a:latin typeface="RMTMI"/>
              </a:rPr>
              <a:t>, v) </a:t>
            </a:r>
            <a:r>
              <a:rPr lang="en-US" dirty="0">
                <a:solidFill>
                  <a:srgbClr val="FF0000"/>
                </a:solidFill>
                <a:latin typeface="NimbusRomNo9L-Regu"/>
              </a:rPr>
              <a:t>coordinates are associated with the angular data, and the </a:t>
            </a:r>
            <a:r>
              <a:rPr lang="en-US" dirty="0">
                <a:solidFill>
                  <a:srgbClr val="FF0000"/>
                </a:solidFill>
                <a:latin typeface="RMTMI"/>
              </a:rPr>
              <a:t>(</a:t>
            </a:r>
            <a:r>
              <a:rPr lang="en-US" dirty="0">
                <a:solidFill>
                  <a:srgbClr val="FF0000"/>
                </a:solidFill>
                <a:latin typeface="NimbusRomNo9L-ReguItal"/>
              </a:rPr>
              <a:t>s</a:t>
            </a:r>
            <a:r>
              <a:rPr lang="en-US" dirty="0">
                <a:solidFill>
                  <a:srgbClr val="FF0000"/>
                </a:solidFill>
                <a:latin typeface="RMTMI"/>
              </a:rPr>
              <a:t>, </a:t>
            </a:r>
            <a:r>
              <a:rPr lang="en-US" dirty="0">
                <a:solidFill>
                  <a:srgbClr val="FF0000"/>
                </a:solidFill>
                <a:latin typeface="NimbusRomNo9L-ReguItal"/>
              </a:rPr>
              <a:t>t</a:t>
            </a:r>
            <a:r>
              <a:rPr lang="en-US" dirty="0">
                <a:solidFill>
                  <a:srgbClr val="FF0000"/>
                </a:solidFill>
                <a:latin typeface="RMTMI"/>
              </a:rPr>
              <a:t>) </a:t>
            </a:r>
            <a:r>
              <a:rPr lang="en-US" dirty="0">
                <a:solidFill>
                  <a:srgbClr val="FF0000"/>
                </a:solidFill>
                <a:latin typeface="NimbusRomNo9L-Regu"/>
              </a:rPr>
              <a:t>coordinates are associated with the spatial data.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BD6C1-809B-493E-AFA7-3DE50C152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523C34-2432-448E-862F-9EAC030FDF15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8368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22BB8F4-0246-47EF-98EF-8129ABB2D61F}"/>
              </a:ext>
            </a:extLst>
          </p:cNvPr>
          <p:cNvSpPr/>
          <p:nvPr/>
        </p:nvSpPr>
        <p:spPr>
          <a:xfrm>
            <a:off x="615546" y="680243"/>
            <a:ext cx="3048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NimbusRomNo9L-ReguItal"/>
              </a:rPr>
              <a:t>1. Perspective shifts (</a:t>
            </a:r>
            <a:r>
              <a:rPr lang="en-US" dirty="0">
                <a:solidFill>
                  <a:srgbClr val="FF0000"/>
                </a:solidFill>
                <a:latin typeface="NimbusRomNo9L-ReguItal"/>
              </a:rPr>
              <a:t>Optional</a:t>
            </a:r>
            <a:r>
              <a:rPr lang="en-US" dirty="0">
                <a:latin typeface="NimbusRomNo9L-ReguItal"/>
              </a:rPr>
              <a:t>)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967656-57A2-4F6D-8AA2-375360EF2E22}"/>
              </a:ext>
            </a:extLst>
          </p:cNvPr>
          <p:cNvSpPr/>
          <p:nvPr/>
        </p:nvSpPr>
        <p:spPr>
          <a:xfrm>
            <a:off x="615546" y="1198718"/>
            <a:ext cx="14272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NimbusRomNo9L-ReguItal"/>
              </a:rPr>
              <a:t>2. Refocusing</a:t>
            </a:r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215864C0-270C-42B5-88CC-F3268B8E98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2944" y="1468145"/>
            <a:ext cx="8882999" cy="492608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5092A1-B391-4DD8-A37E-BCAB6F184A44}"/>
              </a:ext>
            </a:extLst>
          </p:cNvPr>
          <p:cNvSpPr txBox="1"/>
          <p:nvPr/>
        </p:nvSpPr>
        <p:spPr>
          <a:xfrm>
            <a:off x="6249971" y="537328"/>
            <a:ext cx="1868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is the aperture; 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459CE6A-F8AE-496E-86FD-2E8381F62055}"/>
              </a:ext>
            </a:extLst>
          </p:cNvPr>
          <p:cNvSpPr/>
          <p:nvPr/>
        </p:nvSpPr>
        <p:spPr>
          <a:xfrm>
            <a:off x="4383465" y="4298623"/>
            <a:ext cx="188536" cy="188536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96F5B85-28CA-41BF-AD39-65F40A1A5D0E}"/>
              </a:ext>
            </a:extLst>
          </p:cNvPr>
          <p:cNvCxnSpPr/>
          <p:nvPr/>
        </p:nvCxnSpPr>
        <p:spPr>
          <a:xfrm>
            <a:off x="4553147" y="2564091"/>
            <a:ext cx="2706244" cy="0"/>
          </a:xfrm>
          <a:prstGeom prst="straightConnector1">
            <a:avLst/>
          </a:prstGeom>
          <a:ln w="5715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5A4EB461-6064-4084-9115-E966E32B0350}"/>
              </a:ext>
            </a:extLst>
          </p:cNvPr>
          <p:cNvSpPr txBox="1"/>
          <p:nvPr/>
        </p:nvSpPr>
        <p:spPr>
          <a:xfrm>
            <a:off x="4952129" y="2194759"/>
            <a:ext cx="1908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Objective distance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D2D9EBED-0E63-44FD-AC80-82074B11498F}"/>
              </a:ext>
            </a:extLst>
          </p:cNvPr>
          <p:cNvCxnSpPr/>
          <p:nvPr/>
        </p:nvCxnSpPr>
        <p:spPr>
          <a:xfrm>
            <a:off x="10171522" y="3978111"/>
            <a:ext cx="0" cy="88612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ED6306F9-44A5-4FED-9C6B-CDA98AF1EFCE}"/>
              </a:ext>
            </a:extLst>
          </p:cNvPr>
          <p:cNvSpPr txBox="1"/>
          <p:nvPr/>
        </p:nvSpPr>
        <p:spPr>
          <a:xfrm>
            <a:off x="10171522" y="3803120"/>
            <a:ext cx="1800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Multi micro</a:t>
            </a:r>
          </a:p>
          <a:p>
            <a:r>
              <a:rPr lang="en-US" dirty="0">
                <a:solidFill>
                  <a:srgbClr val="FF0000"/>
                </a:solidFill>
              </a:rPr>
              <a:t> lens get the light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193FCC-14D6-4AAE-83BE-0C5BB6232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37552-1142-41FD-A84C-FF482DA65D72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349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9D8721-5D56-4F1F-8109-D27CF7D80A08}"/>
              </a:ext>
            </a:extLst>
          </p:cNvPr>
          <p:cNvSpPr txBox="1"/>
          <p:nvPr/>
        </p:nvSpPr>
        <p:spPr>
          <a:xfrm>
            <a:off x="250521" y="400833"/>
            <a:ext cx="31170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Calibration Image</a:t>
            </a:r>
          </a:p>
        </p:txBody>
      </p:sp>
      <p:pic>
        <p:nvPicPr>
          <p:cNvPr id="8" name="Picture 7" descr="A picture containing speaker&#10;&#10;Description automatically generated">
            <a:extLst>
              <a:ext uri="{FF2B5EF4-FFF2-40B4-BE49-F238E27FC236}">
                <a16:creationId xmlns:a16="http://schemas.microsoft.com/office/drawing/2014/main" id="{FD31E612-9E92-4D50-8B30-96C339940A4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839" y="1492649"/>
            <a:ext cx="4443165" cy="29717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D761177-3A73-4DC5-9368-71953EACC3A4}"/>
              </a:ext>
            </a:extLst>
          </p:cNvPr>
          <p:cNvSpPr txBox="1"/>
          <p:nvPr/>
        </p:nvSpPr>
        <p:spPr>
          <a:xfrm>
            <a:off x="305839" y="4817576"/>
            <a:ext cx="44431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There are multi white dots, but they are too small to see</a:t>
            </a:r>
          </a:p>
        </p:txBody>
      </p:sp>
      <p:pic>
        <p:nvPicPr>
          <p:cNvPr id="11" name="Picture 10" descr="A close up of a window&#10;&#10;Description automatically generated">
            <a:extLst>
              <a:ext uri="{FF2B5EF4-FFF2-40B4-BE49-F238E27FC236}">
                <a16:creationId xmlns:a16="http://schemas.microsoft.com/office/drawing/2014/main" id="{0B9A02C5-6B5C-4F84-92D9-8E6F6FEFA43B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125896"/>
            <a:ext cx="5519512" cy="369168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91EC460-EAAF-4FC6-A03D-6B152ABC0DF2}"/>
              </a:ext>
            </a:extLst>
          </p:cNvPr>
          <p:cNvSpPr txBox="1"/>
          <p:nvPr/>
        </p:nvSpPr>
        <p:spPr>
          <a:xfrm>
            <a:off x="6966616" y="4947274"/>
            <a:ext cx="444316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Raw Image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81D96B-C106-4AE9-9BD2-E70A722E8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2111F-226B-4E5C-B2FF-EA9F29C746CE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37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FE839D6-108D-4636-9127-FCC93C66A811}"/>
              </a:ext>
            </a:extLst>
          </p:cNvPr>
          <p:cNvSpPr txBox="1"/>
          <p:nvPr/>
        </p:nvSpPr>
        <p:spPr>
          <a:xfrm>
            <a:off x="430306" y="412376"/>
            <a:ext cx="121296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Result</a:t>
            </a:r>
          </a:p>
        </p:txBody>
      </p:sp>
      <p:pic>
        <p:nvPicPr>
          <p:cNvPr id="46" name="Picture 45" descr="A blurry photo of a person&#10;&#10;Description automatically generated">
            <a:extLst>
              <a:ext uri="{FF2B5EF4-FFF2-40B4-BE49-F238E27FC236}">
                <a16:creationId xmlns:a16="http://schemas.microsoft.com/office/drawing/2014/main" id="{681CF0F0-6297-4921-A1BE-815C153F16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2" y="1197349"/>
            <a:ext cx="2724150" cy="1809750"/>
          </a:xfrm>
          <a:prstGeom prst="rect">
            <a:avLst/>
          </a:prstGeom>
        </p:spPr>
      </p:pic>
      <p:pic>
        <p:nvPicPr>
          <p:cNvPr id="48" name="Picture 47" descr="A blurry image of a kitchen&#10;&#10;Description automatically generated">
            <a:extLst>
              <a:ext uri="{FF2B5EF4-FFF2-40B4-BE49-F238E27FC236}">
                <a16:creationId xmlns:a16="http://schemas.microsoft.com/office/drawing/2014/main" id="{9EE9033C-518A-49EE-B327-E69FA8998F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342" y="1197349"/>
            <a:ext cx="2724150" cy="1809750"/>
          </a:xfrm>
          <a:prstGeom prst="rect">
            <a:avLst/>
          </a:prstGeom>
        </p:spPr>
      </p:pic>
      <p:pic>
        <p:nvPicPr>
          <p:cNvPr id="50" name="Picture 49" descr="A blurry image of a kitchen&#10;&#10;Description automatically generated">
            <a:extLst>
              <a:ext uri="{FF2B5EF4-FFF2-40B4-BE49-F238E27FC236}">
                <a16:creationId xmlns:a16="http://schemas.microsoft.com/office/drawing/2014/main" id="{D9BF122D-F429-4262-8AAC-A3D53A385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492" y="1197349"/>
            <a:ext cx="2724150" cy="1809750"/>
          </a:xfrm>
          <a:prstGeom prst="rect">
            <a:avLst/>
          </a:prstGeom>
        </p:spPr>
      </p:pic>
      <p:pic>
        <p:nvPicPr>
          <p:cNvPr id="52" name="Picture 51" descr="A blurry image of a kitchen&#10;&#10;Description automatically generated">
            <a:extLst>
              <a:ext uri="{FF2B5EF4-FFF2-40B4-BE49-F238E27FC236}">
                <a16:creationId xmlns:a16="http://schemas.microsoft.com/office/drawing/2014/main" id="{4E7A06E1-8577-42CA-919F-F54CB52FA17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3642" y="1197349"/>
            <a:ext cx="2724150" cy="1809750"/>
          </a:xfrm>
          <a:prstGeom prst="rect">
            <a:avLst/>
          </a:prstGeom>
        </p:spPr>
      </p:pic>
      <p:pic>
        <p:nvPicPr>
          <p:cNvPr id="54" name="Picture 53" descr="A blurry image of a kitchen&#10;&#10;Description automatically generated">
            <a:extLst>
              <a:ext uri="{FF2B5EF4-FFF2-40B4-BE49-F238E27FC236}">
                <a16:creationId xmlns:a16="http://schemas.microsoft.com/office/drawing/2014/main" id="{9FBE4CC4-099B-4E2C-8C5A-EAD883D0F60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192" y="3007099"/>
            <a:ext cx="2724150" cy="1809750"/>
          </a:xfrm>
          <a:prstGeom prst="rect">
            <a:avLst/>
          </a:prstGeom>
        </p:spPr>
      </p:pic>
      <p:pic>
        <p:nvPicPr>
          <p:cNvPr id="56" name="Picture 55" descr="A blurry image of a kitchen&#10;&#10;Description automatically generated">
            <a:extLst>
              <a:ext uri="{FF2B5EF4-FFF2-40B4-BE49-F238E27FC236}">
                <a16:creationId xmlns:a16="http://schemas.microsoft.com/office/drawing/2014/main" id="{BBFBA3CF-A11A-463E-A755-116113C06B6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342" y="3007099"/>
            <a:ext cx="2724150" cy="1809750"/>
          </a:xfrm>
          <a:prstGeom prst="rect">
            <a:avLst/>
          </a:prstGeom>
        </p:spPr>
      </p:pic>
      <p:pic>
        <p:nvPicPr>
          <p:cNvPr id="58" name="Picture 57" descr="A blurry photo of a kitchen&#10;&#10;Description automatically generated">
            <a:extLst>
              <a:ext uri="{FF2B5EF4-FFF2-40B4-BE49-F238E27FC236}">
                <a16:creationId xmlns:a16="http://schemas.microsoft.com/office/drawing/2014/main" id="{4567B884-EA82-44C0-A7E3-BC13B93C12A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7414" y="3007099"/>
            <a:ext cx="2724150" cy="1809750"/>
          </a:xfrm>
          <a:prstGeom prst="rect">
            <a:avLst/>
          </a:prstGeom>
        </p:spPr>
      </p:pic>
      <p:pic>
        <p:nvPicPr>
          <p:cNvPr id="60" name="Picture 59" descr="A black and white photo of a kitchen&#10;&#10;Description automatically generated">
            <a:extLst>
              <a:ext uri="{FF2B5EF4-FFF2-40B4-BE49-F238E27FC236}">
                <a16:creationId xmlns:a16="http://schemas.microsoft.com/office/drawing/2014/main" id="{F013FC8F-FEB1-4452-AF06-B50CB705544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0436" y="3007099"/>
            <a:ext cx="2724150" cy="1809750"/>
          </a:xfrm>
          <a:prstGeom prst="rect">
            <a:avLst/>
          </a:prstGeom>
        </p:spPr>
      </p:pic>
      <p:pic>
        <p:nvPicPr>
          <p:cNvPr id="62" name="Picture 61" descr="A picture containing photo, black, kitchen, white&#10;&#10;Description automatically generated">
            <a:extLst>
              <a:ext uri="{FF2B5EF4-FFF2-40B4-BE49-F238E27FC236}">
                <a16:creationId xmlns:a16="http://schemas.microsoft.com/office/drawing/2014/main" id="{65C09F52-A494-484D-8CA4-BF10B6633C2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42" y="4816849"/>
            <a:ext cx="2724150" cy="1809750"/>
          </a:xfrm>
          <a:prstGeom prst="rect">
            <a:avLst/>
          </a:prstGeom>
        </p:spPr>
      </p:pic>
      <p:pic>
        <p:nvPicPr>
          <p:cNvPr id="64" name="Picture 63" descr="A picture containing photo, white, kitchen&#10;&#10;Description automatically generated">
            <a:extLst>
              <a:ext uri="{FF2B5EF4-FFF2-40B4-BE49-F238E27FC236}">
                <a16:creationId xmlns:a16="http://schemas.microsoft.com/office/drawing/2014/main" id="{B28E63CA-FA7E-4CC6-9EC3-91E1F8408B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3442" y="4816849"/>
            <a:ext cx="2724150" cy="1809750"/>
          </a:xfrm>
          <a:prstGeom prst="rect">
            <a:avLst/>
          </a:prstGeom>
        </p:spPr>
      </p:pic>
      <p:pic>
        <p:nvPicPr>
          <p:cNvPr id="66" name="Picture 65" descr="A picture containing object, photo, black, clock&#10;&#10;Description automatically generated">
            <a:extLst>
              <a:ext uri="{FF2B5EF4-FFF2-40B4-BE49-F238E27FC236}">
                <a16:creationId xmlns:a16="http://schemas.microsoft.com/office/drawing/2014/main" id="{C029605C-253A-4168-B7D7-5141C19C8DF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850" y="4816849"/>
            <a:ext cx="2724150" cy="1809750"/>
          </a:xfrm>
          <a:prstGeom prst="rect">
            <a:avLst/>
          </a:prstGeom>
        </p:spPr>
      </p:pic>
      <p:pic>
        <p:nvPicPr>
          <p:cNvPr id="68" name="Picture 67" descr="A close up of a phone&#10;&#10;Description automatically generated">
            <a:extLst>
              <a:ext uri="{FF2B5EF4-FFF2-40B4-BE49-F238E27FC236}">
                <a16:creationId xmlns:a16="http://schemas.microsoft.com/office/drawing/2014/main" id="{66A63F4B-BBC0-4D54-859B-68A0F126E6A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4592" y="4816849"/>
            <a:ext cx="2724150" cy="1809750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45625E1-4A1E-432A-ADD6-0A11F482E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8BF307-F976-494B-AF4D-E808667C6DCF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153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553" y="2287709"/>
            <a:ext cx="10515600" cy="1325563"/>
          </a:xfrm>
        </p:spPr>
        <p:txBody>
          <a:bodyPr/>
          <a:lstStyle/>
          <a:p>
            <a:r>
              <a:rPr lang="en-US" dirty="0" smtClean="0"/>
              <a:t>Long focus distance test: large DOV 50 CM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49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250" y="609600"/>
            <a:ext cx="5410200" cy="54102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296" y="522044"/>
            <a:ext cx="5495925" cy="549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66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7174A5-A33C-4184-A7FF-0FDDBD319438}"/>
              </a:ext>
            </a:extLst>
          </p:cNvPr>
          <p:cNvSpPr txBox="1"/>
          <p:nvPr/>
        </p:nvSpPr>
        <p:spPr>
          <a:xfrm>
            <a:off x="546351" y="433545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4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Important components in a light field microscopy system.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C8EDA0-0C41-4BFF-BEFA-F46186E27E71}"/>
                  </a:ext>
                </a:extLst>
              </p:cNvPr>
              <p:cNvSpPr txBox="1"/>
              <p:nvPr/>
            </p:nvSpPr>
            <p:spPr>
              <a:xfrm>
                <a:off x="4453577" y="2776023"/>
                <a:ext cx="9144000" cy="364843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>
                    <a:solidFill>
                      <a:srgbClr val="F6552D"/>
                    </a:solidFill>
                  </a:rPr>
                  <a:t>(D)</a:t>
                </a:r>
                <a:r>
                  <a:rPr lang="en-US" sz="2000" dirty="0" err="1">
                    <a:solidFill>
                      <a:srgbClr val="F6552D"/>
                    </a:solidFill>
                  </a:rPr>
                  <a:t>microlens</a:t>
                </a:r>
                <a:r>
                  <a:rPr lang="en-US" sz="2000" dirty="0">
                    <a:solidFill>
                      <a:srgbClr val="F6552D"/>
                    </a:solidFill>
                  </a:rPr>
                  <a:t> array with focal length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dirty="0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dirty="0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  <m:t>𝑎</m:t>
                        </m:r>
                      </m:sub>
                    </m:sSub>
                    <m:r>
                      <a:rPr lang="en-US" sz="2000" b="0" i="1" dirty="0" smtClean="0">
                        <a:solidFill>
                          <a:srgbClr val="F6552D"/>
                        </a:solidFill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dirty="0">
                  <a:solidFill>
                    <a:srgbClr val="F6552D"/>
                  </a:solidFill>
                </a:endParaRP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>
                    <a:solidFill>
                      <a:srgbClr val="F6552D"/>
                    </a:solidFill>
                  </a:rPr>
                  <a:t>(B)Objective with focal length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0" i="1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000" b="0" i="1" smtClean="0">
                            <a:solidFill>
                              <a:srgbClr val="F6552D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sz="2000" dirty="0">
                  <a:solidFill>
                    <a:srgbClr val="F6552D"/>
                  </a:solidFill>
                </a:endParaRP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>
                    <a:solidFill>
                      <a:srgbClr val="F6552D"/>
                    </a:solidFill>
                  </a:rPr>
                  <a:t>(C)Tube lens (T) with focal length f2</a:t>
                </a: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/>
                  <a:t>(For  this tube length I need to check set up in lab) Liu Hong</a:t>
                </a: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/>
                  <a:t>5/20/2020</a:t>
                </a: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r>
                  <a:rPr lang="en-US" sz="2000" dirty="0">
                    <a:solidFill>
                      <a:srgbClr val="FF0000"/>
                    </a:solidFill>
                  </a:rPr>
                  <a:t>(E) Is the micro lens</a:t>
                </a: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endParaRPr lang="en-US" sz="2000" dirty="0">
                  <a:solidFill>
                    <a:srgbClr val="F6552D"/>
                  </a:solidFill>
                </a:endParaRPr>
              </a:p>
              <a:p>
                <a:pPr algn="ctr">
                  <a:lnSpc>
                    <a:spcPct val="90000"/>
                  </a:lnSpc>
                  <a:spcBef>
                    <a:spcPts val="1000"/>
                  </a:spcBef>
                </a:pPr>
                <a:endParaRPr lang="en-US" sz="2000" dirty="0">
                  <a:solidFill>
                    <a:srgbClr val="F6552D"/>
                  </a:solidFill>
                </a:endParaRPr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FC8EDA0-0C41-4BFF-BEFA-F46186E27E7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53577" y="2776023"/>
                <a:ext cx="9144000" cy="3648432"/>
              </a:xfrm>
              <a:prstGeom prst="rect">
                <a:avLst/>
              </a:prstGeom>
              <a:blipFill>
                <a:blip r:embed="rId2"/>
                <a:stretch>
                  <a:fillRect t="-16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row of flags&#10;&#10;Description automatically generated">
            <a:extLst>
              <a:ext uri="{FF2B5EF4-FFF2-40B4-BE49-F238E27FC236}">
                <a16:creationId xmlns:a16="http://schemas.microsoft.com/office/drawing/2014/main" id="{3BBA56F2-1C03-4F85-B6BF-F7D79E2543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5544" y="2426818"/>
            <a:ext cx="3447962" cy="3997637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99C1A-2DE1-47DF-A0A9-B262EAAD83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0943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4561CE1E-7629-4559-BD62-26B7915BA371}" type="datetime1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11/16/2020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296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949" y="533399"/>
            <a:ext cx="5495925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1627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556" y="1292225"/>
            <a:ext cx="4351338" cy="4351338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6" name="Test_MultiParticle_refocusAnim_stSS1_uvSS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4287" y="1457326"/>
            <a:ext cx="4186237" cy="418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02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Mart/ </a:t>
            </a:r>
            <a:r>
              <a:rPr lang="en-US" dirty="0" err="1" smtClean="0"/>
              <a:t>Sart</a:t>
            </a:r>
            <a:r>
              <a:rPr lang="en-US" dirty="0" smtClean="0"/>
              <a:t> Method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-936213" y="1690688"/>
                <a:ext cx="4717637" cy="27699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 smtClean="0">
                          <a:latin typeface="Cambria Math" panose="02040503050406030204" pitchFamily="18" charset="0"/>
                        </a:rPr>
                        <m:t>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𝑏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936213" y="1690688"/>
                <a:ext cx="4717637" cy="276999"/>
              </a:xfrm>
              <a:prstGeom prst="rect">
                <a:avLst/>
              </a:prstGeom>
              <a:blipFill>
                <a:blip r:embed="rId2"/>
                <a:stretch>
                  <a:fillRect b="-65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752475" y="2416087"/>
            <a:ext cx="55149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 is the weigh matrix, b is 2D image, x is 3D space information.</a:t>
            </a:r>
          </a:p>
          <a:p>
            <a:endParaRPr lang="en-US" dirty="0"/>
          </a:p>
          <a:p>
            <a:r>
              <a:rPr lang="en-US" dirty="0" smtClean="0"/>
              <a:t>For our case, b is 3000x3000 resolution matrix. </a:t>
            </a:r>
          </a:p>
          <a:p>
            <a:endParaRPr lang="en-US" dirty="0"/>
          </a:p>
          <a:p>
            <a:r>
              <a:rPr lang="en-US" dirty="0" smtClean="0"/>
              <a:t>X is 200 x 200 x 100 matrix, but A the weight matrix is 3.6e+13. It is sparse, should be some way to improve.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We can’t do this 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3137" y="1333450"/>
            <a:ext cx="2867425" cy="714475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2057" y="2659013"/>
            <a:ext cx="3829584" cy="154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68945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 </a:t>
            </a:r>
            <a:r>
              <a:rPr lang="en-US" dirty="0" err="1" smtClean="0"/>
              <a:t>deconvolve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072" y="1599988"/>
            <a:ext cx="5591955" cy="3029373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4247" y="685799"/>
            <a:ext cx="4741613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192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400" y="2440109"/>
            <a:ext cx="10515600" cy="1325563"/>
          </a:xfrm>
        </p:spPr>
        <p:txBody>
          <a:bodyPr/>
          <a:lstStyle/>
          <a:p>
            <a:r>
              <a:rPr lang="en-US" dirty="0" smtClean="0"/>
              <a:t>Short focus test: 5cm x 10 cm x 10 cm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043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19" y="199601"/>
            <a:ext cx="3134162" cy="6077798"/>
          </a:xfrm>
          <a:prstGeom prst="rect">
            <a:avLst/>
          </a:prstGeom>
        </p:spPr>
      </p:pic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881" y="199601"/>
            <a:ext cx="2410161" cy="752580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881" y="966497"/>
            <a:ext cx="1810003" cy="342948"/>
          </a:xfrm>
          <a:prstGeom prst="rect">
            <a:avLst/>
          </a:prstGeom>
        </p:spPr>
      </p:pic>
      <p:pic>
        <p:nvPicPr>
          <p:cNvPr id="8" name="Picture 7" descr="Screen Clippi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881" y="1323761"/>
            <a:ext cx="4141280" cy="4891596"/>
          </a:xfrm>
          <a:prstGeom prst="rect">
            <a:avLst/>
          </a:prstGeom>
        </p:spPr>
      </p:pic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9325" y="1990301"/>
            <a:ext cx="3581900" cy="33532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25924" y="5617409"/>
            <a:ext cx="2504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micro meter particle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667293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74154" cy="685800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885825" y="2905125"/>
            <a:ext cx="0" cy="22860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768961" y="194827"/>
            <a:ext cx="20859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20mm/50 = 0.4mm</a:t>
            </a:r>
          </a:p>
          <a:p>
            <a:r>
              <a:rPr lang="en-US" dirty="0" smtClean="0"/>
              <a:t>26 * 0.4 -0.1 = 10.3 mm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882" r="-58" b="44797"/>
          <a:stretch/>
        </p:blipFill>
        <p:spPr>
          <a:xfrm>
            <a:off x="3997569" y="246185"/>
            <a:ext cx="7256584" cy="8206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98277" y="1066800"/>
            <a:ext cx="79013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25mm                                                                                                                -25mm</a:t>
            </a:r>
            <a:endParaRPr lang="en-US" dirty="0"/>
          </a:p>
        </p:txBody>
      </p:sp>
      <p:pic>
        <p:nvPicPr>
          <p:cNvPr id="9" name="Picture 8" descr="Screen Clippi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497" y="1938772"/>
            <a:ext cx="3581900" cy="335326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794096" y="5565880"/>
            <a:ext cx="2504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100 micro meter particle</a:t>
            </a:r>
            <a:endParaRPr lang="en-US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2740" y="1436132"/>
            <a:ext cx="5794922" cy="1809385"/>
          </a:xfrm>
          <a:prstGeom prst="rect">
            <a:avLst/>
          </a:prstGeom>
        </p:spPr>
      </p:pic>
      <p:sp>
        <p:nvSpPr>
          <p:cNvPr id="11" name="Up Arrow 10"/>
          <p:cNvSpPr/>
          <p:nvPr/>
        </p:nvSpPr>
        <p:spPr>
          <a:xfrm>
            <a:off x="9226061" y="2383448"/>
            <a:ext cx="293077" cy="150055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 Arrow 11"/>
          <p:cNvSpPr/>
          <p:nvPr/>
        </p:nvSpPr>
        <p:spPr>
          <a:xfrm>
            <a:off x="10242247" y="2383448"/>
            <a:ext cx="281354" cy="150055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Test_ShortFocusTarget8bit_refocusAnim_stSS1_uvSS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439903" y="3296871"/>
            <a:ext cx="3424604" cy="342460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226061" y="4548554"/>
            <a:ext cx="237978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100 frame stack linear from -25mm to 25mm</a:t>
            </a:r>
          </a:p>
          <a:p>
            <a:r>
              <a:rPr lang="en-US" dirty="0" smtClean="0"/>
              <a:t>Resolution:</a:t>
            </a:r>
          </a:p>
          <a:p>
            <a:r>
              <a:rPr lang="en-US" dirty="0" smtClean="0"/>
              <a:t>400 x 400 x 100</a:t>
            </a:r>
          </a:p>
          <a:p>
            <a:r>
              <a:rPr lang="en-US" dirty="0" smtClean="0"/>
              <a:t>Sacrifice x-y resolution to get z resolution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13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Decide smallest feature you are going to capture</a:t>
            </a:r>
          </a:p>
          <a:p>
            <a:pPr marL="0" indent="0">
              <a:buNone/>
            </a:pPr>
            <a:r>
              <a:rPr lang="en-US" dirty="0"/>
              <a:t>(5 micro meter)</a:t>
            </a:r>
          </a:p>
          <a:p>
            <a:pPr marL="0" indent="0">
              <a:buNone/>
            </a:pPr>
            <a:r>
              <a:rPr lang="en-US" dirty="0"/>
              <a:t>cannot push this feature size too small, or you will lose the ability to refocus due to the diffraction limit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2. choose an objective with the highest NA for largest FOV.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5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 if we want to image five-micron neurons using a 40X objective, we should have a </a:t>
            </a:r>
            <a:r>
              <a:rPr lang="en-US" dirty="0" err="1"/>
              <a:t>microlens</a:t>
            </a:r>
            <a:r>
              <a:rPr lang="en-US" dirty="0"/>
              <a:t> pitch equal to 5X40=200 micron at the largest; 100 micron pitch </a:t>
            </a:r>
            <a:r>
              <a:rPr lang="en-US" dirty="0" err="1"/>
              <a:t>microlenses</a:t>
            </a:r>
            <a:r>
              <a:rPr lang="en-US" dirty="0"/>
              <a:t> would be preferable. </a:t>
            </a:r>
          </a:p>
          <a:p>
            <a:endParaRPr lang="en-US" dirty="0"/>
          </a:p>
          <a:p>
            <a:r>
              <a:rPr lang="en-US" dirty="0" err="1">
                <a:solidFill>
                  <a:srgbClr val="FF0000"/>
                </a:solidFill>
              </a:rPr>
              <a:t>Microlens</a:t>
            </a:r>
            <a:r>
              <a:rPr lang="en-US" dirty="0">
                <a:solidFill>
                  <a:srgbClr val="FF0000"/>
                </a:solidFill>
              </a:rPr>
              <a:t> focus length calculation </a:t>
            </a:r>
            <a:r>
              <a:rPr lang="en-US" dirty="0"/>
              <a:t>40X/1.3NA oil objective will create rays that at most hit the intermediate image plane at a $\theta_{max} = \sin^{-1}(1.3/40) = 1.86$ degree angle. Let us suppose we went with 100 micron </a:t>
            </a:r>
            <a:r>
              <a:rPr lang="en-US" dirty="0" err="1"/>
              <a:t>microlenses</a:t>
            </a:r>
            <a:r>
              <a:rPr lang="en-US" dirty="0"/>
              <a:t>. In order to have the circles abut, we want a ray from the center of the </a:t>
            </a:r>
            <a:r>
              <a:rPr lang="en-US" dirty="0" err="1"/>
              <a:t>microlens</a:t>
            </a:r>
            <a:r>
              <a:rPr lang="en-US" dirty="0"/>
              <a:t> stray 50 microns from the optical axis at a distance from the </a:t>
            </a:r>
            <a:r>
              <a:rPr lang="en-US" dirty="0" err="1"/>
              <a:t>microlens</a:t>
            </a:r>
            <a:r>
              <a:rPr lang="en-US" dirty="0"/>
              <a:t> equal to the focal length. Thus, we can solve for the focal length to be: $ f = 50 / \tan(\theta_{max}) = 1540$ microns. it's okay to have the focal length be shorter than the ideal.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5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38200" y="879231"/>
            <a:ext cx="4237699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Our </a:t>
            </a:r>
            <a:r>
              <a:rPr lang="en-US" dirty="0" err="1"/>
              <a:t>microlens</a:t>
            </a:r>
            <a:r>
              <a:rPr lang="en-US" dirty="0"/>
              <a:t> data information:</a:t>
            </a:r>
          </a:p>
          <a:p>
            <a:r>
              <a:rPr lang="en-US" dirty="0"/>
              <a:t>MLA-S125-f30 </a:t>
            </a:r>
          </a:p>
          <a:p>
            <a:endParaRPr lang="en-US" dirty="0"/>
          </a:p>
          <a:p>
            <a:r>
              <a:rPr lang="en-US" dirty="0"/>
              <a:t>Focal length =</a:t>
            </a:r>
          </a:p>
          <a:p>
            <a:r>
              <a:rPr lang="en-US" dirty="0"/>
              <a:t>30 * 125 micro meter = 3750 micro meter</a:t>
            </a:r>
          </a:p>
          <a:p>
            <a:endParaRPr lang="en-US" dirty="0"/>
          </a:p>
          <a:p>
            <a:r>
              <a:rPr lang="en-US" dirty="0"/>
              <a:t>Based on our objective information</a:t>
            </a:r>
          </a:p>
          <a:p>
            <a:r>
              <a:rPr lang="en-US" dirty="0"/>
              <a:t>10X/0.3NA</a:t>
            </a:r>
          </a:p>
          <a:p>
            <a:endParaRPr lang="en-US" dirty="0"/>
          </a:p>
          <a:p>
            <a:r>
              <a:rPr lang="en-US" dirty="0"/>
              <a:t>Theta = sin^(-1)(0.3/10) = 0.03</a:t>
            </a:r>
          </a:p>
          <a:p>
            <a:r>
              <a:rPr lang="en-US" dirty="0"/>
              <a:t> f = 125/tan(0.03)= 4165 micro meter 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 think it is good, because it is close to 3750</a:t>
            </a:r>
          </a:p>
          <a:p>
            <a:r>
              <a:rPr lang="en-US" dirty="0">
                <a:solidFill>
                  <a:srgbClr val="FF0000"/>
                </a:solidFill>
              </a:rPr>
              <a:t>Micro meter. A little bit shorter is fine.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5925" y="1036909"/>
            <a:ext cx="4715533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5631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Calibration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adjust camera sensor to imaging the </a:t>
            </a:r>
            <a:r>
              <a:rPr lang="en-US" dirty="0" err="1"/>
              <a:t>bacl</a:t>
            </a:r>
            <a:r>
              <a:rPr lang="en-US" dirty="0"/>
              <a:t> focal plane of </a:t>
            </a:r>
            <a:r>
              <a:rPr lang="en-US" dirty="0" err="1"/>
              <a:t>microlens</a:t>
            </a:r>
            <a:r>
              <a:rPr lang="en-US" dirty="0"/>
              <a:t> array.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5" name="Picture 4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628" y="2395003"/>
            <a:ext cx="2848373" cy="2419688"/>
          </a:xfrm>
          <a:prstGeom prst="rect">
            <a:avLst/>
          </a:prstGeom>
        </p:spPr>
      </p:pic>
      <p:pic>
        <p:nvPicPr>
          <p:cNvPr id="7" name="Picture 6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195" y="2342250"/>
            <a:ext cx="2867425" cy="282932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6629400" y="3588291"/>
            <a:ext cx="773723" cy="40341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210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2. Align </a:t>
            </a:r>
            <a:r>
              <a:rPr lang="en-US" dirty="0" err="1"/>
              <a:t>microlens</a:t>
            </a:r>
            <a:r>
              <a:rPr lang="en-US" dirty="0"/>
              <a:t> array to the intermediate image plane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  <p:pic>
        <p:nvPicPr>
          <p:cNvPr id="6" name="Picture 5" descr="Screen Clippi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1502" y="2324632"/>
            <a:ext cx="2867425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044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Finally, We can use </a:t>
            </a:r>
            <a:r>
              <a:rPr lang="en-US" dirty="0" err="1"/>
              <a:t>LFDisplay</a:t>
            </a:r>
            <a:r>
              <a:rPr lang="en-US" dirty="0"/>
              <a:t> to reconstruct the image,</a:t>
            </a:r>
          </a:p>
          <a:p>
            <a:r>
              <a:rPr lang="en-US" dirty="0"/>
              <a:t>Then apply Gaussian blob detection to find the particle in multi depth, apply the PTV particle tracking to find the velocity filed.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390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60631" y="3074133"/>
            <a:ext cx="10515600" cy="4351338"/>
          </a:xfrm>
        </p:spPr>
        <p:txBody>
          <a:bodyPr/>
          <a:lstStyle/>
          <a:p>
            <a:r>
              <a:rPr lang="en-US" dirty="0"/>
              <a:t>End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5D8AF-969D-4041-8939-960F0D9DD836}" type="datetime1">
              <a:rPr lang="en-US" smtClean="0"/>
              <a:t>11/16/2020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46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16711</TotalTime>
  <Words>786</Words>
  <Application>Microsoft Office PowerPoint</Application>
  <PresentationFormat>Widescreen</PresentationFormat>
  <Paragraphs>122</Paragraphs>
  <Slides>26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NimbusRomNo9L-Regu</vt:lpstr>
      <vt:lpstr>NimbusRomNo9L-ReguItal</vt:lpstr>
      <vt:lpstr>RMTMI</vt:lpstr>
      <vt:lpstr>Arial</vt:lpstr>
      <vt:lpstr>Calibri</vt:lpstr>
      <vt:lpstr>Calibri Light</vt:lpstr>
      <vt:lpstr>Cambria Math</vt:lpstr>
      <vt:lpstr>Office Theme</vt:lpstr>
      <vt:lpstr>PIV with Light Field Microscopy</vt:lpstr>
      <vt:lpstr>PowerPoint Presentation</vt:lpstr>
      <vt:lpstr>Design Plan</vt:lpstr>
      <vt:lpstr>PowerPoint Presentation</vt:lpstr>
      <vt:lpstr>PowerPoint Presentation</vt:lpstr>
      <vt:lpstr>Calibration</vt:lpstr>
      <vt:lpstr>PowerPoint Presentation</vt:lpstr>
      <vt:lpstr>PowerPoint Presentation</vt:lpstr>
      <vt:lpstr>PowerPoint Presentation</vt:lpstr>
      <vt:lpstr>PowerPoint Presentation</vt:lpstr>
      <vt:lpstr>1. Import  2. Microlens Calibration,  3. Radiance Array Formation 4. Computational Imaging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Long focus distance test: large DOV 50 CM</vt:lpstr>
      <vt:lpstr>PowerPoint Presentation</vt:lpstr>
      <vt:lpstr>PowerPoint Presentation</vt:lpstr>
      <vt:lpstr>PowerPoint Presentation</vt:lpstr>
      <vt:lpstr>Mart/ Sart Method</vt:lpstr>
      <vt:lpstr>3D deconvolve</vt:lpstr>
      <vt:lpstr>Short focus test: 5cm x 10 cm x 10 cm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PIV with Light Field Microscopy</dc:title>
  <dc:creator>Liu Hong</dc:creator>
  <cp:lastModifiedBy>Hong, Liu</cp:lastModifiedBy>
  <cp:revision>26</cp:revision>
  <dcterms:created xsi:type="dcterms:W3CDTF">2020-05-26T19:55:44Z</dcterms:created>
  <dcterms:modified xsi:type="dcterms:W3CDTF">2020-11-16T22:22:34Z</dcterms:modified>
</cp:coreProperties>
</file>